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1" r:id="rId19"/>
    <p:sldId id="276" r:id="rId20"/>
    <p:sldId id="260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0593" autoAdjust="0"/>
  </p:normalViewPr>
  <p:slideViewPr>
    <p:cSldViewPr snapToGrid="0" snapToObjects="1">
      <p:cViewPr varScale="1">
        <p:scale>
          <a:sx n="65" d="100"/>
          <a:sy n="65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8BFD9-7677-4911-B9E7-D5F74528A4A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315BA-E461-44E4-B40B-06F3FFCD3F36}">
      <dgm:prSet phldrT="[Text]"/>
      <dgm:spPr/>
      <dgm:t>
        <a:bodyPr/>
        <a:lstStyle/>
        <a:p>
          <a:r>
            <a:rPr lang="en-US" dirty="0"/>
            <a:t>SSP</a:t>
          </a:r>
        </a:p>
      </dgm:t>
    </dgm:pt>
    <dgm:pt modelId="{43E3B5CA-5062-4256-9519-B0B9BF9540C2}" type="parTrans" cxnId="{A10D9A90-54CB-4C6C-97D1-C38F271C6243}">
      <dgm:prSet/>
      <dgm:spPr/>
      <dgm:t>
        <a:bodyPr/>
        <a:lstStyle/>
        <a:p>
          <a:endParaRPr lang="en-US"/>
        </a:p>
      </dgm:t>
    </dgm:pt>
    <dgm:pt modelId="{E2C862D2-1CD5-4BC7-9ED3-E3A1259F2172}" type="sibTrans" cxnId="{A10D9A90-54CB-4C6C-97D1-C38F271C6243}">
      <dgm:prSet/>
      <dgm:spPr/>
      <dgm:t>
        <a:bodyPr/>
        <a:lstStyle/>
        <a:p>
          <a:endParaRPr lang="en-US"/>
        </a:p>
      </dgm:t>
    </dgm:pt>
    <dgm:pt modelId="{EFCC9336-B867-46F2-8151-1004AF88F876}">
      <dgm:prSet phldrT="[Text]"/>
      <dgm:spPr/>
      <dgm:t>
        <a:bodyPr/>
        <a:lstStyle/>
        <a:p>
          <a:r>
            <a:rPr lang="en-US" dirty="0"/>
            <a:t>Estado</a:t>
          </a:r>
        </a:p>
      </dgm:t>
    </dgm:pt>
    <dgm:pt modelId="{64540CC4-F29B-48AD-90DF-D56A2E42465B}" type="parTrans" cxnId="{9B85F60E-38A8-4965-A5D1-FF2C78B56CF3}">
      <dgm:prSet/>
      <dgm:spPr/>
      <dgm:t>
        <a:bodyPr/>
        <a:lstStyle/>
        <a:p>
          <a:endParaRPr lang="en-US"/>
        </a:p>
      </dgm:t>
    </dgm:pt>
    <dgm:pt modelId="{6C4660C7-F9CE-4C59-806D-06A9A43C2151}" type="sibTrans" cxnId="{9B85F60E-38A8-4965-A5D1-FF2C78B56CF3}">
      <dgm:prSet/>
      <dgm:spPr/>
      <dgm:t>
        <a:bodyPr/>
        <a:lstStyle/>
        <a:p>
          <a:endParaRPr lang="en-US"/>
        </a:p>
      </dgm:t>
    </dgm:pt>
    <dgm:pt modelId="{6AC9FE1A-5D25-4D36-8D43-982112D9042D}">
      <dgm:prSet phldrT="[Text]"/>
      <dgm:spPr/>
      <dgm:t>
        <a:bodyPr/>
        <a:lstStyle/>
        <a:p>
          <a:r>
            <a:rPr lang="en-US" dirty="0"/>
            <a:t>RBS</a:t>
          </a:r>
        </a:p>
      </dgm:t>
    </dgm:pt>
    <dgm:pt modelId="{66C620D1-C76A-4730-855C-AF1545E52284}" type="parTrans" cxnId="{9704E960-FC9C-458A-9312-39F5D2A9A849}">
      <dgm:prSet/>
      <dgm:spPr/>
      <dgm:t>
        <a:bodyPr/>
        <a:lstStyle/>
        <a:p>
          <a:endParaRPr lang="en-US"/>
        </a:p>
      </dgm:t>
    </dgm:pt>
    <dgm:pt modelId="{EF72D65A-DDB1-49F6-89D2-CC7A4076FFF8}" type="sibTrans" cxnId="{9704E960-FC9C-458A-9312-39F5D2A9A849}">
      <dgm:prSet/>
      <dgm:spPr/>
      <dgm:t>
        <a:bodyPr/>
        <a:lstStyle/>
        <a:p>
          <a:endParaRPr lang="en-US"/>
        </a:p>
      </dgm:t>
    </dgm:pt>
    <dgm:pt modelId="{98C72341-D39C-401E-8990-8491D44BCE6A}">
      <dgm:prSet phldrT="[Text]"/>
      <dgm:spPr/>
      <dgm:t>
        <a:bodyPr/>
        <a:lstStyle/>
        <a:p>
          <a:r>
            <a:rPr lang="en-US" dirty="0"/>
            <a:t>Estado</a:t>
          </a:r>
        </a:p>
      </dgm:t>
    </dgm:pt>
    <dgm:pt modelId="{BDECDBA7-7209-4304-B0E8-0478AD0904B3}" type="parTrans" cxnId="{2143C04D-AF60-40DE-8DDD-87A8F760EC99}">
      <dgm:prSet/>
      <dgm:spPr/>
      <dgm:t>
        <a:bodyPr/>
        <a:lstStyle/>
        <a:p>
          <a:endParaRPr lang="en-US"/>
        </a:p>
      </dgm:t>
    </dgm:pt>
    <dgm:pt modelId="{23CF32BC-FC0B-4145-8044-4A3091AF0FA0}" type="sibTrans" cxnId="{2143C04D-AF60-40DE-8DDD-87A8F760EC99}">
      <dgm:prSet/>
      <dgm:spPr/>
      <dgm:t>
        <a:bodyPr/>
        <a:lstStyle/>
        <a:p>
          <a:endParaRPr lang="en-US"/>
        </a:p>
      </dgm:t>
    </dgm:pt>
    <dgm:pt modelId="{8A13DB39-7148-4741-BB79-F1C277A1E555}">
      <dgm:prSet phldrT="[Text]"/>
      <dgm:spPr/>
      <dgm:t>
        <a:bodyPr/>
        <a:lstStyle/>
        <a:p>
          <a:r>
            <a:rPr lang="en-US" dirty="0"/>
            <a:t>SMS</a:t>
          </a:r>
        </a:p>
      </dgm:t>
    </dgm:pt>
    <dgm:pt modelId="{31A40E29-CD39-41C1-9FB3-A06456D9FD49}" type="parTrans" cxnId="{2D4DCD31-5B54-4676-8EC9-743807E4B4A0}">
      <dgm:prSet/>
      <dgm:spPr/>
      <dgm:t>
        <a:bodyPr/>
        <a:lstStyle/>
        <a:p>
          <a:endParaRPr lang="en-US"/>
        </a:p>
      </dgm:t>
    </dgm:pt>
    <dgm:pt modelId="{8D933A1A-BA46-4721-8143-5AD9F75AD007}" type="sibTrans" cxnId="{2D4DCD31-5B54-4676-8EC9-743807E4B4A0}">
      <dgm:prSet/>
      <dgm:spPr/>
      <dgm:t>
        <a:bodyPr/>
        <a:lstStyle/>
        <a:p>
          <a:endParaRPr lang="en-US"/>
        </a:p>
      </dgm:t>
    </dgm:pt>
    <dgm:pt modelId="{20737B6F-458F-4578-841C-74FF14117821}">
      <dgm:prSet phldrT="[Text]"/>
      <dgm:spPr/>
      <dgm:t>
        <a:bodyPr/>
        <a:lstStyle/>
        <a:p>
          <a:r>
            <a:rPr lang="en-US" dirty="0" err="1"/>
            <a:t>Industria</a:t>
          </a:r>
          <a:endParaRPr lang="en-US" dirty="0"/>
        </a:p>
      </dgm:t>
    </dgm:pt>
    <dgm:pt modelId="{3265EFB4-1EB8-4D3A-BB01-1C6B3B913DA5}" type="parTrans" cxnId="{62CB11D8-1497-4A3D-90CE-B1447FFA8817}">
      <dgm:prSet/>
      <dgm:spPr/>
      <dgm:t>
        <a:bodyPr/>
        <a:lstStyle/>
        <a:p>
          <a:endParaRPr lang="en-US"/>
        </a:p>
      </dgm:t>
    </dgm:pt>
    <dgm:pt modelId="{159329B4-30EB-48FC-89F7-C1B3B14B8671}" type="sibTrans" cxnId="{62CB11D8-1497-4A3D-90CE-B1447FFA8817}">
      <dgm:prSet/>
      <dgm:spPr/>
      <dgm:t>
        <a:bodyPr/>
        <a:lstStyle/>
        <a:p>
          <a:endParaRPr lang="en-US"/>
        </a:p>
      </dgm:t>
    </dgm:pt>
    <dgm:pt modelId="{7E28F04B-D85E-4C9B-93C0-B25AD815BAD7}" type="pres">
      <dgm:prSet presAssocID="{A398BFD9-7677-4911-B9E7-D5F74528A4A2}" presName="Name0" presStyleCnt="0">
        <dgm:presLayoutVars>
          <dgm:chMax/>
          <dgm:chPref/>
          <dgm:dir/>
          <dgm:animLvl val="lvl"/>
        </dgm:presLayoutVars>
      </dgm:prSet>
      <dgm:spPr/>
    </dgm:pt>
    <dgm:pt modelId="{9C6F89F4-FC88-4C58-A862-92CA1B8152C4}" type="pres">
      <dgm:prSet presAssocID="{424315BA-E461-44E4-B40B-06F3FFCD3F36}" presName="composite" presStyleCnt="0"/>
      <dgm:spPr/>
    </dgm:pt>
    <dgm:pt modelId="{1C0A6F87-F295-4D33-AF9C-7C694259CE96}" type="pres">
      <dgm:prSet presAssocID="{424315BA-E461-44E4-B40B-06F3FFCD3F3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8F1567D-686A-4FE5-9C7A-EF420DF81F8A}" type="pres">
      <dgm:prSet presAssocID="{424315BA-E461-44E4-B40B-06F3FFCD3F3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2EC9119-7B8C-4184-9CCC-94D7976DC31C}" type="pres">
      <dgm:prSet presAssocID="{424315BA-E461-44E4-B40B-06F3FFCD3F36}" presName="BalanceSpacing" presStyleCnt="0"/>
      <dgm:spPr/>
    </dgm:pt>
    <dgm:pt modelId="{A2880CF8-1A58-4188-BC6E-CA3F24FC874B}" type="pres">
      <dgm:prSet presAssocID="{424315BA-E461-44E4-B40B-06F3FFCD3F36}" presName="BalanceSpacing1" presStyleCnt="0"/>
      <dgm:spPr/>
    </dgm:pt>
    <dgm:pt modelId="{EC585D38-3835-491E-B041-4CB735A797DF}" type="pres">
      <dgm:prSet presAssocID="{E2C862D2-1CD5-4BC7-9ED3-E3A1259F2172}" presName="Accent1Text" presStyleLbl="node1" presStyleIdx="1" presStyleCnt="6"/>
      <dgm:spPr/>
    </dgm:pt>
    <dgm:pt modelId="{ED0BE5BD-E6CC-47F8-950A-045FEAECD359}" type="pres">
      <dgm:prSet presAssocID="{E2C862D2-1CD5-4BC7-9ED3-E3A1259F2172}" presName="spaceBetweenRectangles" presStyleCnt="0"/>
      <dgm:spPr/>
    </dgm:pt>
    <dgm:pt modelId="{B17E0095-570B-4FD5-AE40-132D0A1004D1}" type="pres">
      <dgm:prSet presAssocID="{6AC9FE1A-5D25-4D36-8D43-982112D9042D}" presName="composite" presStyleCnt="0"/>
      <dgm:spPr/>
    </dgm:pt>
    <dgm:pt modelId="{E014FDCE-40A0-4187-9E4D-E89695415A38}" type="pres">
      <dgm:prSet presAssocID="{6AC9FE1A-5D25-4D36-8D43-982112D9042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D3E77FF-4D91-4DF7-B1C9-F7FB0D647668}" type="pres">
      <dgm:prSet presAssocID="{6AC9FE1A-5D25-4D36-8D43-982112D9042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4D4409A-224B-4D13-A955-244B9B3EF8B7}" type="pres">
      <dgm:prSet presAssocID="{6AC9FE1A-5D25-4D36-8D43-982112D9042D}" presName="BalanceSpacing" presStyleCnt="0"/>
      <dgm:spPr/>
    </dgm:pt>
    <dgm:pt modelId="{B9AC2475-BE29-4092-A516-7C6AE5CF651C}" type="pres">
      <dgm:prSet presAssocID="{6AC9FE1A-5D25-4D36-8D43-982112D9042D}" presName="BalanceSpacing1" presStyleCnt="0"/>
      <dgm:spPr/>
    </dgm:pt>
    <dgm:pt modelId="{19AE92C1-D7F0-4437-91C2-E80199B1A17C}" type="pres">
      <dgm:prSet presAssocID="{EF72D65A-DDB1-49F6-89D2-CC7A4076FFF8}" presName="Accent1Text" presStyleLbl="node1" presStyleIdx="3" presStyleCnt="6"/>
      <dgm:spPr/>
    </dgm:pt>
    <dgm:pt modelId="{44BF9BA2-A4FD-4DA3-84B9-C6AC497EA4C6}" type="pres">
      <dgm:prSet presAssocID="{EF72D65A-DDB1-49F6-89D2-CC7A4076FFF8}" presName="spaceBetweenRectangles" presStyleCnt="0"/>
      <dgm:spPr/>
    </dgm:pt>
    <dgm:pt modelId="{5670D811-6ECD-4700-950B-B41FFB694DF9}" type="pres">
      <dgm:prSet presAssocID="{8A13DB39-7148-4741-BB79-F1C277A1E555}" presName="composite" presStyleCnt="0"/>
      <dgm:spPr/>
    </dgm:pt>
    <dgm:pt modelId="{73EAD3DD-19E2-422A-A3CB-8E984CE966CE}" type="pres">
      <dgm:prSet presAssocID="{8A13DB39-7148-4741-BB79-F1C277A1E55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A2E0E31-B8D0-4C67-8A18-A2679B374FB9}" type="pres">
      <dgm:prSet presAssocID="{8A13DB39-7148-4741-BB79-F1C277A1E55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277BA94-31E5-40D4-BA91-8C13CFA9A187}" type="pres">
      <dgm:prSet presAssocID="{8A13DB39-7148-4741-BB79-F1C277A1E555}" presName="BalanceSpacing" presStyleCnt="0"/>
      <dgm:spPr/>
    </dgm:pt>
    <dgm:pt modelId="{FB02A9B7-D239-4BEE-B384-5EA7DC16E966}" type="pres">
      <dgm:prSet presAssocID="{8A13DB39-7148-4741-BB79-F1C277A1E555}" presName="BalanceSpacing1" presStyleCnt="0"/>
      <dgm:spPr/>
    </dgm:pt>
    <dgm:pt modelId="{29712768-C0CD-4CBB-9A8E-FA0FF06C5E68}" type="pres">
      <dgm:prSet presAssocID="{8D933A1A-BA46-4721-8143-5AD9F75AD007}" presName="Accent1Text" presStyleLbl="node1" presStyleIdx="5" presStyleCnt="6"/>
      <dgm:spPr/>
    </dgm:pt>
  </dgm:ptLst>
  <dgm:cxnLst>
    <dgm:cxn modelId="{9B85F60E-38A8-4965-A5D1-FF2C78B56CF3}" srcId="{424315BA-E461-44E4-B40B-06F3FFCD3F36}" destId="{EFCC9336-B867-46F2-8151-1004AF88F876}" srcOrd="0" destOrd="0" parTransId="{64540CC4-F29B-48AD-90DF-D56A2E42465B}" sibTransId="{6C4660C7-F9CE-4C59-806D-06A9A43C2151}"/>
    <dgm:cxn modelId="{55CFA830-FD40-4F92-A100-D698F64B9E87}" type="presOf" srcId="{8A13DB39-7148-4741-BB79-F1C277A1E555}" destId="{73EAD3DD-19E2-422A-A3CB-8E984CE966CE}" srcOrd="0" destOrd="0" presId="urn:microsoft.com/office/officeart/2008/layout/AlternatingHexagons"/>
    <dgm:cxn modelId="{2D4DCD31-5B54-4676-8EC9-743807E4B4A0}" srcId="{A398BFD9-7677-4911-B9E7-D5F74528A4A2}" destId="{8A13DB39-7148-4741-BB79-F1C277A1E555}" srcOrd="2" destOrd="0" parTransId="{31A40E29-CD39-41C1-9FB3-A06456D9FD49}" sibTransId="{8D933A1A-BA46-4721-8143-5AD9F75AD007}"/>
    <dgm:cxn modelId="{0962BB60-E723-4477-AC9D-12EB8227845C}" type="presOf" srcId="{A398BFD9-7677-4911-B9E7-D5F74528A4A2}" destId="{7E28F04B-D85E-4C9B-93C0-B25AD815BAD7}" srcOrd="0" destOrd="0" presId="urn:microsoft.com/office/officeart/2008/layout/AlternatingHexagons"/>
    <dgm:cxn modelId="{9704E960-FC9C-458A-9312-39F5D2A9A849}" srcId="{A398BFD9-7677-4911-B9E7-D5F74528A4A2}" destId="{6AC9FE1A-5D25-4D36-8D43-982112D9042D}" srcOrd="1" destOrd="0" parTransId="{66C620D1-C76A-4730-855C-AF1545E52284}" sibTransId="{EF72D65A-DDB1-49F6-89D2-CC7A4076FFF8}"/>
    <dgm:cxn modelId="{B419D242-615E-4728-A6CC-047B75CE6938}" type="presOf" srcId="{8D933A1A-BA46-4721-8143-5AD9F75AD007}" destId="{29712768-C0CD-4CBB-9A8E-FA0FF06C5E68}" srcOrd="0" destOrd="0" presId="urn:microsoft.com/office/officeart/2008/layout/AlternatingHexagons"/>
    <dgm:cxn modelId="{2143C04D-AF60-40DE-8DDD-87A8F760EC99}" srcId="{6AC9FE1A-5D25-4D36-8D43-982112D9042D}" destId="{98C72341-D39C-401E-8990-8491D44BCE6A}" srcOrd="0" destOrd="0" parTransId="{BDECDBA7-7209-4304-B0E8-0478AD0904B3}" sibTransId="{23CF32BC-FC0B-4145-8044-4A3091AF0FA0}"/>
    <dgm:cxn modelId="{A2FDF87A-C702-47B2-A16D-FDA05FEE96C2}" type="presOf" srcId="{E2C862D2-1CD5-4BC7-9ED3-E3A1259F2172}" destId="{EC585D38-3835-491E-B041-4CB735A797DF}" srcOrd="0" destOrd="0" presId="urn:microsoft.com/office/officeart/2008/layout/AlternatingHexagons"/>
    <dgm:cxn modelId="{94FF9287-967A-478B-8A4A-DFA70094BBBE}" type="presOf" srcId="{424315BA-E461-44E4-B40B-06F3FFCD3F36}" destId="{1C0A6F87-F295-4D33-AF9C-7C694259CE96}" srcOrd="0" destOrd="0" presId="urn:microsoft.com/office/officeart/2008/layout/AlternatingHexagons"/>
    <dgm:cxn modelId="{A10D9A90-54CB-4C6C-97D1-C38F271C6243}" srcId="{A398BFD9-7677-4911-B9E7-D5F74528A4A2}" destId="{424315BA-E461-44E4-B40B-06F3FFCD3F36}" srcOrd="0" destOrd="0" parTransId="{43E3B5CA-5062-4256-9519-B0B9BF9540C2}" sibTransId="{E2C862D2-1CD5-4BC7-9ED3-E3A1259F2172}"/>
    <dgm:cxn modelId="{25EACA9B-036F-43E7-9CB9-694EBBC0E152}" type="presOf" srcId="{6AC9FE1A-5D25-4D36-8D43-982112D9042D}" destId="{E014FDCE-40A0-4187-9E4D-E89695415A38}" srcOrd="0" destOrd="0" presId="urn:microsoft.com/office/officeart/2008/layout/AlternatingHexagons"/>
    <dgm:cxn modelId="{0BAE30A3-6191-4244-8984-F3390E022FCC}" type="presOf" srcId="{EF72D65A-DDB1-49F6-89D2-CC7A4076FFF8}" destId="{19AE92C1-D7F0-4437-91C2-E80199B1A17C}" srcOrd="0" destOrd="0" presId="urn:microsoft.com/office/officeart/2008/layout/AlternatingHexagons"/>
    <dgm:cxn modelId="{451368AF-A652-44B1-90C5-4455AA6E0268}" type="presOf" srcId="{20737B6F-458F-4578-841C-74FF14117821}" destId="{8A2E0E31-B8D0-4C67-8A18-A2679B374FB9}" srcOrd="0" destOrd="0" presId="urn:microsoft.com/office/officeart/2008/layout/AlternatingHexagons"/>
    <dgm:cxn modelId="{DB5398BB-20E5-486A-9207-04097924580F}" type="presOf" srcId="{98C72341-D39C-401E-8990-8491D44BCE6A}" destId="{AD3E77FF-4D91-4DF7-B1C9-F7FB0D647668}" srcOrd="0" destOrd="0" presId="urn:microsoft.com/office/officeart/2008/layout/AlternatingHexagons"/>
    <dgm:cxn modelId="{F7DF52D4-95D3-4FF1-AF4D-A6F4DC6C60D3}" type="presOf" srcId="{EFCC9336-B867-46F2-8151-1004AF88F876}" destId="{18F1567D-686A-4FE5-9C7A-EF420DF81F8A}" srcOrd="0" destOrd="0" presId="urn:microsoft.com/office/officeart/2008/layout/AlternatingHexagons"/>
    <dgm:cxn modelId="{62CB11D8-1497-4A3D-90CE-B1447FFA8817}" srcId="{8A13DB39-7148-4741-BB79-F1C277A1E555}" destId="{20737B6F-458F-4578-841C-74FF14117821}" srcOrd="0" destOrd="0" parTransId="{3265EFB4-1EB8-4D3A-BB01-1C6B3B913DA5}" sibTransId="{159329B4-30EB-48FC-89F7-C1B3B14B8671}"/>
    <dgm:cxn modelId="{9A03E7BF-DF92-4928-AF77-3AD109398D03}" type="presParOf" srcId="{7E28F04B-D85E-4C9B-93C0-B25AD815BAD7}" destId="{9C6F89F4-FC88-4C58-A862-92CA1B8152C4}" srcOrd="0" destOrd="0" presId="urn:microsoft.com/office/officeart/2008/layout/AlternatingHexagons"/>
    <dgm:cxn modelId="{24CA4EB6-EC54-42FC-B491-047E8D73E03F}" type="presParOf" srcId="{9C6F89F4-FC88-4C58-A862-92CA1B8152C4}" destId="{1C0A6F87-F295-4D33-AF9C-7C694259CE96}" srcOrd="0" destOrd="0" presId="urn:microsoft.com/office/officeart/2008/layout/AlternatingHexagons"/>
    <dgm:cxn modelId="{53D0FFDB-DAD5-44A2-A81F-04C966F3D8F2}" type="presParOf" srcId="{9C6F89F4-FC88-4C58-A862-92CA1B8152C4}" destId="{18F1567D-686A-4FE5-9C7A-EF420DF81F8A}" srcOrd="1" destOrd="0" presId="urn:microsoft.com/office/officeart/2008/layout/AlternatingHexagons"/>
    <dgm:cxn modelId="{C486FCF5-C04D-4833-90CD-116CE2DF35FF}" type="presParOf" srcId="{9C6F89F4-FC88-4C58-A862-92CA1B8152C4}" destId="{92EC9119-7B8C-4184-9CCC-94D7976DC31C}" srcOrd="2" destOrd="0" presId="urn:microsoft.com/office/officeart/2008/layout/AlternatingHexagons"/>
    <dgm:cxn modelId="{FF7F4E9D-6BF7-408F-AB7D-9EC059F1F935}" type="presParOf" srcId="{9C6F89F4-FC88-4C58-A862-92CA1B8152C4}" destId="{A2880CF8-1A58-4188-BC6E-CA3F24FC874B}" srcOrd="3" destOrd="0" presId="urn:microsoft.com/office/officeart/2008/layout/AlternatingHexagons"/>
    <dgm:cxn modelId="{A6619E6B-5825-4173-AF60-4D657A0D3F4B}" type="presParOf" srcId="{9C6F89F4-FC88-4C58-A862-92CA1B8152C4}" destId="{EC585D38-3835-491E-B041-4CB735A797DF}" srcOrd="4" destOrd="0" presId="urn:microsoft.com/office/officeart/2008/layout/AlternatingHexagons"/>
    <dgm:cxn modelId="{5D15C036-CE7F-4550-A1B6-27E6FA95CD5E}" type="presParOf" srcId="{7E28F04B-D85E-4C9B-93C0-B25AD815BAD7}" destId="{ED0BE5BD-E6CC-47F8-950A-045FEAECD359}" srcOrd="1" destOrd="0" presId="urn:microsoft.com/office/officeart/2008/layout/AlternatingHexagons"/>
    <dgm:cxn modelId="{D1575D51-66CB-4DD3-ACA9-4FEC98F43C55}" type="presParOf" srcId="{7E28F04B-D85E-4C9B-93C0-B25AD815BAD7}" destId="{B17E0095-570B-4FD5-AE40-132D0A1004D1}" srcOrd="2" destOrd="0" presId="urn:microsoft.com/office/officeart/2008/layout/AlternatingHexagons"/>
    <dgm:cxn modelId="{8CF146FE-503D-41C8-BD27-9A704F7C5FE3}" type="presParOf" srcId="{B17E0095-570B-4FD5-AE40-132D0A1004D1}" destId="{E014FDCE-40A0-4187-9E4D-E89695415A38}" srcOrd="0" destOrd="0" presId="urn:microsoft.com/office/officeart/2008/layout/AlternatingHexagons"/>
    <dgm:cxn modelId="{1F27FD76-D958-4B10-9EB8-12A4A37DC25B}" type="presParOf" srcId="{B17E0095-570B-4FD5-AE40-132D0A1004D1}" destId="{AD3E77FF-4D91-4DF7-B1C9-F7FB0D647668}" srcOrd="1" destOrd="0" presId="urn:microsoft.com/office/officeart/2008/layout/AlternatingHexagons"/>
    <dgm:cxn modelId="{99E6B3F5-C877-4EF4-BA6D-70A08DB61830}" type="presParOf" srcId="{B17E0095-570B-4FD5-AE40-132D0A1004D1}" destId="{14D4409A-224B-4D13-A955-244B9B3EF8B7}" srcOrd="2" destOrd="0" presId="urn:microsoft.com/office/officeart/2008/layout/AlternatingHexagons"/>
    <dgm:cxn modelId="{B5F67AAB-A843-459C-8DFF-F38D2FFFC4B9}" type="presParOf" srcId="{B17E0095-570B-4FD5-AE40-132D0A1004D1}" destId="{B9AC2475-BE29-4092-A516-7C6AE5CF651C}" srcOrd="3" destOrd="0" presId="urn:microsoft.com/office/officeart/2008/layout/AlternatingHexagons"/>
    <dgm:cxn modelId="{B1BB8568-F2A8-4F18-BBDF-8B29587523BA}" type="presParOf" srcId="{B17E0095-570B-4FD5-AE40-132D0A1004D1}" destId="{19AE92C1-D7F0-4437-91C2-E80199B1A17C}" srcOrd="4" destOrd="0" presId="urn:microsoft.com/office/officeart/2008/layout/AlternatingHexagons"/>
    <dgm:cxn modelId="{2BE4E66F-B412-47B0-AA98-214DC012B402}" type="presParOf" srcId="{7E28F04B-D85E-4C9B-93C0-B25AD815BAD7}" destId="{44BF9BA2-A4FD-4DA3-84B9-C6AC497EA4C6}" srcOrd="3" destOrd="0" presId="urn:microsoft.com/office/officeart/2008/layout/AlternatingHexagons"/>
    <dgm:cxn modelId="{10D2F1AD-BF98-4D4C-90EE-CC3015103B82}" type="presParOf" srcId="{7E28F04B-D85E-4C9B-93C0-B25AD815BAD7}" destId="{5670D811-6ECD-4700-950B-B41FFB694DF9}" srcOrd="4" destOrd="0" presId="urn:microsoft.com/office/officeart/2008/layout/AlternatingHexagons"/>
    <dgm:cxn modelId="{CA9C1B4C-7EA3-4405-B5B4-9C1805E3AE38}" type="presParOf" srcId="{5670D811-6ECD-4700-950B-B41FFB694DF9}" destId="{73EAD3DD-19E2-422A-A3CB-8E984CE966CE}" srcOrd="0" destOrd="0" presId="urn:microsoft.com/office/officeart/2008/layout/AlternatingHexagons"/>
    <dgm:cxn modelId="{ED366B34-B5F0-4DB2-BB86-731D2CD93C7D}" type="presParOf" srcId="{5670D811-6ECD-4700-950B-B41FFB694DF9}" destId="{8A2E0E31-B8D0-4C67-8A18-A2679B374FB9}" srcOrd="1" destOrd="0" presId="urn:microsoft.com/office/officeart/2008/layout/AlternatingHexagons"/>
    <dgm:cxn modelId="{6AFC6A33-0D7B-4E03-9862-3EF383762FF0}" type="presParOf" srcId="{5670D811-6ECD-4700-950B-B41FFB694DF9}" destId="{4277BA94-31E5-40D4-BA91-8C13CFA9A187}" srcOrd="2" destOrd="0" presId="urn:microsoft.com/office/officeart/2008/layout/AlternatingHexagons"/>
    <dgm:cxn modelId="{D0C3255E-7C32-46FF-96A9-46EC62807EFA}" type="presParOf" srcId="{5670D811-6ECD-4700-950B-B41FFB694DF9}" destId="{FB02A9B7-D239-4BEE-B384-5EA7DC16E966}" srcOrd="3" destOrd="0" presId="urn:microsoft.com/office/officeart/2008/layout/AlternatingHexagons"/>
    <dgm:cxn modelId="{40D4D67C-F151-4DE9-9967-B8E8FD5FFB15}" type="presParOf" srcId="{5670D811-6ECD-4700-950B-B41FFB694DF9}" destId="{29712768-C0CD-4CBB-9A8E-FA0FF06C5E6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A6F87-F295-4D33-AF9C-7C694259CE96}">
      <dsp:nvSpPr>
        <dsp:cNvPr id="0" name=""/>
        <dsp:cNvSpPr/>
      </dsp:nvSpPr>
      <dsp:spPr>
        <a:xfrm rot="5400000">
          <a:off x="4810718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SSP</a:t>
          </a:r>
        </a:p>
      </dsp:txBody>
      <dsp:txXfrm rot="-5400000">
        <a:off x="5133981" y="252983"/>
        <a:ext cx="965157" cy="1109376"/>
      </dsp:txXfrm>
    </dsp:sp>
    <dsp:sp modelId="{18F1567D-686A-4FE5-9C7A-EF420DF81F8A}">
      <dsp:nvSpPr>
        <dsp:cNvPr id="0" name=""/>
        <dsp:cNvSpPr/>
      </dsp:nvSpPr>
      <dsp:spPr>
        <a:xfrm>
          <a:off x="6360192" y="324165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Estado</a:t>
          </a:r>
        </a:p>
      </dsp:txBody>
      <dsp:txXfrm>
        <a:off x="6360192" y="324165"/>
        <a:ext cx="1798639" cy="967010"/>
      </dsp:txXfrm>
    </dsp:sp>
    <dsp:sp modelId="{EC585D38-3835-491E-B041-4CB735A797DF}">
      <dsp:nvSpPr>
        <dsp:cNvPr id="0" name=""/>
        <dsp:cNvSpPr/>
      </dsp:nvSpPr>
      <dsp:spPr>
        <a:xfrm rot="5400000">
          <a:off x="3296379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619642" y="252983"/>
        <a:ext cx="965157" cy="1109376"/>
      </dsp:txXfrm>
    </dsp:sp>
    <dsp:sp modelId="{E014FDCE-40A0-4187-9E4D-E89695415A38}">
      <dsp:nvSpPr>
        <dsp:cNvPr id="0" name=""/>
        <dsp:cNvSpPr/>
      </dsp:nvSpPr>
      <dsp:spPr>
        <a:xfrm rot="5400000">
          <a:off x="4050648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RBS</a:t>
          </a:r>
        </a:p>
      </dsp:txBody>
      <dsp:txXfrm rot="-5400000">
        <a:off x="4373911" y="1620981"/>
        <a:ext cx="965157" cy="1109376"/>
      </dsp:txXfrm>
    </dsp:sp>
    <dsp:sp modelId="{AD3E77FF-4D91-4DF7-B1C9-F7FB0D647668}">
      <dsp:nvSpPr>
        <dsp:cNvPr id="0" name=""/>
        <dsp:cNvSpPr/>
      </dsp:nvSpPr>
      <dsp:spPr>
        <a:xfrm>
          <a:off x="2356767" y="1692163"/>
          <a:ext cx="174061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Estado</a:t>
          </a:r>
        </a:p>
      </dsp:txBody>
      <dsp:txXfrm>
        <a:off x="2356767" y="1692163"/>
        <a:ext cx="1740619" cy="967010"/>
      </dsp:txXfrm>
    </dsp:sp>
    <dsp:sp modelId="{19AE92C1-D7F0-4437-91C2-E80199B1A17C}">
      <dsp:nvSpPr>
        <dsp:cNvPr id="0" name=""/>
        <dsp:cNvSpPr/>
      </dsp:nvSpPr>
      <dsp:spPr>
        <a:xfrm rot="5400000">
          <a:off x="5564987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888250" y="1620981"/>
        <a:ext cx="965157" cy="1109376"/>
      </dsp:txXfrm>
    </dsp:sp>
    <dsp:sp modelId="{73EAD3DD-19E2-422A-A3CB-8E984CE966CE}">
      <dsp:nvSpPr>
        <dsp:cNvPr id="0" name=""/>
        <dsp:cNvSpPr/>
      </dsp:nvSpPr>
      <dsp:spPr>
        <a:xfrm rot="5400000">
          <a:off x="4810718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SMS</a:t>
          </a:r>
        </a:p>
      </dsp:txBody>
      <dsp:txXfrm rot="-5400000">
        <a:off x="5133981" y="2988979"/>
        <a:ext cx="965157" cy="1109376"/>
      </dsp:txXfrm>
    </dsp:sp>
    <dsp:sp modelId="{8A2E0E31-B8D0-4C67-8A18-A2679B374FB9}">
      <dsp:nvSpPr>
        <dsp:cNvPr id="0" name=""/>
        <dsp:cNvSpPr/>
      </dsp:nvSpPr>
      <dsp:spPr>
        <a:xfrm>
          <a:off x="6360192" y="3060161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Industria</a:t>
          </a:r>
          <a:endParaRPr lang="en-US" sz="3200" kern="1200" dirty="0"/>
        </a:p>
      </dsp:txBody>
      <dsp:txXfrm>
        <a:off x="6360192" y="3060161"/>
        <a:ext cx="1798639" cy="967010"/>
      </dsp:txXfrm>
    </dsp:sp>
    <dsp:sp modelId="{29712768-C0CD-4CBB-9A8E-FA0FF06C5E68}">
      <dsp:nvSpPr>
        <dsp:cNvPr id="0" name=""/>
        <dsp:cNvSpPr/>
      </dsp:nvSpPr>
      <dsp:spPr>
        <a:xfrm rot="5400000">
          <a:off x="3296379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619642" y="2988979"/>
        <a:ext cx="965157" cy="110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0B60-43AB-4A7E-B06D-27D2616ADD2A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39A5E-9907-46F6-8D4F-75493769F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442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39A5E-9907-46F6-8D4F-75493769FDB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84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F32A8-F2AF-DD4F-BC22-B45D8490E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37E5ED-E86D-084D-ADD7-2D773E640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D6A4A7-F93F-9B4B-9AC6-F614F836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AE664F-6FF4-3A48-9556-BADE3492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567A4-7B24-2049-B533-8DD310A3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60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76A7A-3DA8-1C4A-85E4-0504AB2A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469F58-78E1-5746-B1F8-0C90F2F0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769540-6034-F043-90C7-333BD2CE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03DB5-D7BC-3149-BF84-5AF4C763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E3B2DE-05CE-604D-A7EB-7D6E21C2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329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D41CFE-8B73-C449-9958-9FA6FAA25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F64A4B-2980-9D47-8048-59D58F452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CA277E-B8F7-9143-907C-4EC7CD50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6D8FB-72C0-3546-B63C-4BA11A3B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02BE5B-E3DB-F148-AAB4-495605EF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513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FAA00-CCB1-A649-B62B-A2B3DF71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2987C-A82F-5C49-AD74-C0DEAE52B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4CEE7-EC46-D54F-8466-A1DA6B7B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CEE2C9-0754-8B4D-968A-C70DA07D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E113F-9014-0843-881F-4ABC4D37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349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12B3B-4197-2646-A9B0-EA977AE7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253CB1-F853-3A48-BE61-19B01DDD9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496AD6-B043-9046-B906-68EB6D9E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B17FD-1C88-C948-87AF-5E0CCB4A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ECD2BD-40C1-0744-83F9-3009516C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38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AD2E5-C346-174D-98FD-2CF95B2D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44F138-4B7F-B342-BDD8-0C05D8220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AC92E0-A6E6-4F4F-906D-264EA6F1B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8856C0-887B-5C42-B767-BB8152B5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12F448-F5CF-814C-A3C6-B5428F65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AF11FD-8B61-E944-B9AB-5BFF7294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184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DA3FA-1AE3-AA4A-80D1-309D664D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448B41-C643-764C-BE8E-05EF98A53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7D3C62-0FD4-7A47-B7C9-C7E39ECFC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0BE7FE-4AD6-724D-A62C-44FE656FB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4D16B-9200-A143-AAEB-3F38F40C9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B9E509-A2AE-9645-8FCB-77C9ECF2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34D7F4-D2B7-8B4C-9F47-FF786254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29F255-C741-D148-A058-4A63B400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83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5E65-6F50-7945-B463-676E05A8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35C200-64B9-E94F-9DE7-04BE2617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838F48-18CC-CD4A-A150-54DEB140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D0B96A-4A98-E943-80C0-7AB25B92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2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D11DDF-F1FA-F349-9BFA-10B5440C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7726CA-EE8B-0045-BA47-DB5D5F19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AF7765-C2C3-D446-AE0D-75049D84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20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3A8F0-A718-AE4A-A942-4F7C2F73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C1ED8B-6E34-6642-ABA0-A21288F5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8B0ED5-E5CD-104D-A512-0B2F76CCC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D59137-B8C4-D449-92C7-0296C4E6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9AA661-81BA-7540-9A28-B20BF0BB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056C8E-9F98-114A-BE12-523A119B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026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E0F83-5CEF-3C4D-A1DB-90651D7D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C1B595-4C87-2B4C-B2E4-FFBEAC1BF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3DD7EE-F6CB-7449-9788-B415DDB62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368ACF-3456-784E-91A1-73C9FE6B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2FA424-070F-C244-AD9F-760485F3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2C3E72-5A01-5948-BD9C-B8E13E2E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95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0AF065-7DC1-B741-8C02-88358804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1AD5C-9743-C84D-BFB1-65D52BBA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A8DFD-4FDA-9144-B80D-2BF1DC845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D5C2-FAC1-3D44-A654-AA56FAF136FB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610414-3F44-E24E-A998-21B27AF9E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62DBC-72EB-3840-B362-88F79E01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4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A80D09-E580-704F-A200-1C28D948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9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2800" b="1" i="1" dirty="0"/>
              <a:t>Tasa de fatalidades por millón de operaciones aviación civil en Colombia </a:t>
            </a:r>
            <a:br>
              <a:rPr lang="es-CO" sz="2800" b="1" i="1" dirty="0"/>
            </a:br>
            <a:r>
              <a:rPr lang="es-CO" sz="1800" b="1" i="1" dirty="0"/>
              <a:t>(Número de víctimas fatales por cada millón de operaciones)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Imagen 4"/>
          <p:cNvPicPr>
            <a:picLocks noGrp="1"/>
          </p:cNvPicPr>
          <p:nvPr>
            <p:ph idx="1"/>
          </p:nvPr>
        </p:nvPicPr>
        <p:blipFill rotWithShape="1">
          <a:blip r:embed="rId2"/>
          <a:srcRect l="48541" t="35573" r="5119" b="20007"/>
          <a:stretch/>
        </p:blipFill>
        <p:spPr bwMode="auto">
          <a:xfrm>
            <a:off x="2402840" y="1853248"/>
            <a:ext cx="6797040" cy="4181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215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E9D9378-02BC-450A-BFF7-069FC316EFA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21116" r="12566" b="6582"/>
          <a:stretch/>
        </p:blipFill>
        <p:spPr bwMode="auto">
          <a:xfrm>
            <a:off x="1229360" y="904240"/>
            <a:ext cx="9543995" cy="48358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964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929670"/>
              </p:ext>
            </p:extLst>
          </p:nvPr>
        </p:nvGraphicFramePr>
        <p:xfrm>
          <a:off x="838200" y="123634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15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30885"/>
            <a:ext cx="10337800" cy="843915"/>
          </a:xfrm>
        </p:spPr>
        <p:txBody>
          <a:bodyPr>
            <a:normAutofit fontScale="90000"/>
          </a:bodyPr>
          <a:lstStyle/>
          <a:p>
            <a:pPr algn="ctr"/>
            <a:br>
              <a:rPr lang="es-CO" sz="3100" b="1" i="1" dirty="0"/>
            </a:br>
            <a:r>
              <a:rPr lang="es-CO" sz="3100" b="1" i="1" dirty="0"/>
              <a:t>Proyecciones de la industria aeronáutica en el contexto de la COVID-19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Imagen 12"/>
          <p:cNvPicPr>
            <a:picLocks noGrp="1"/>
          </p:cNvPicPr>
          <p:nvPr>
            <p:ph idx="1"/>
          </p:nvPr>
        </p:nvPicPr>
        <p:blipFill rotWithShape="1">
          <a:blip r:embed="rId2"/>
          <a:srcRect r="543"/>
          <a:stretch/>
        </p:blipFill>
        <p:spPr bwMode="auto">
          <a:xfrm>
            <a:off x="2084708" y="1561465"/>
            <a:ext cx="7697463" cy="43513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961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120" y="822960"/>
            <a:ext cx="9504680" cy="110744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b="1" i="1" dirty="0"/>
              <a:t>Escenario de buena recuperación económica con adecuada coordinación de la industria</a:t>
            </a:r>
            <a:br>
              <a:rPr lang="en-US" dirty="0"/>
            </a:br>
            <a:endParaRPr lang="en-US" dirty="0"/>
          </a:p>
        </p:txBody>
      </p:sp>
      <p:pic>
        <p:nvPicPr>
          <p:cNvPr id="4" name="Imagen 15"/>
          <p:cNvPicPr>
            <a:picLocks noGrp="1"/>
          </p:cNvPicPr>
          <p:nvPr>
            <p:ph idx="1"/>
          </p:nvPr>
        </p:nvPicPr>
        <p:blipFill rotWithShape="1">
          <a:blip r:embed="rId2"/>
          <a:srcRect l="51765" t="35017" r="20740" b="34796"/>
          <a:stretch/>
        </p:blipFill>
        <p:spPr bwMode="auto">
          <a:xfrm>
            <a:off x="3677920" y="2214880"/>
            <a:ext cx="4704080" cy="33731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1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40" y="62928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i="1" dirty="0"/>
              <a:t>Escenario de buena recuperación económica y deficiente coordinación de la industria</a:t>
            </a:r>
            <a:endParaRPr lang="en-US" sz="3200" dirty="0"/>
          </a:p>
        </p:txBody>
      </p:sp>
      <p:pic>
        <p:nvPicPr>
          <p:cNvPr id="4" name="Imagen 14"/>
          <p:cNvPicPr>
            <a:picLocks noGrp="1"/>
          </p:cNvPicPr>
          <p:nvPr>
            <p:ph idx="1"/>
          </p:nvPr>
        </p:nvPicPr>
        <p:blipFill rotWithShape="1">
          <a:blip r:embed="rId2"/>
          <a:srcRect l="37848" t="33688" r="34148" b="37210"/>
          <a:stretch/>
        </p:blipFill>
        <p:spPr bwMode="auto">
          <a:xfrm>
            <a:off x="3566160" y="2214880"/>
            <a:ext cx="5029200" cy="33731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2559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80" y="894080"/>
            <a:ext cx="10358120" cy="1050608"/>
          </a:xfrm>
        </p:spPr>
        <p:txBody>
          <a:bodyPr>
            <a:noAutofit/>
          </a:bodyPr>
          <a:lstStyle/>
          <a:p>
            <a:pPr algn="ctr"/>
            <a:r>
              <a:rPr lang="es-CO" sz="3200" b="1" i="1" dirty="0"/>
              <a:t>Escenario de recesión económica y deficiente coordinación de la industria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Imagen 16"/>
          <p:cNvPicPr>
            <a:picLocks noGrp="1"/>
          </p:cNvPicPr>
          <p:nvPr>
            <p:ph idx="1"/>
          </p:nvPr>
        </p:nvPicPr>
        <p:blipFill rotWithShape="1">
          <a:blip r:embed="rId2"/>
          <a:srcRect l="37509" t="48903" r="34487" b="19099"/>
          <a:stretch/>
        </p:blipFill>
        <p:spPr bwMode="auto">
          <a:xfrm>
            <a:off x="3362960" y="2184400"/>
            <a:ext cx="4937760" cy="32613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585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7004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Escenario de recesión económica y adecuada coordinación de la industria</a:t>
            </a:r>
            <a:endParaRPr lang="en-US" sz="3200" b="1" dirty="0"/>
          </a:p>
        </p:txBody>
      </p:sp>
      <p:pic>
        <p:nvPicPr>
          <p:cNvPr id="4" name="Imagen 17"/>
          <p:cNvPicPr>
            <a:picLocks noGrp="1"/>
          </p:cNvPicPr>
          <p:nvPr>
            <p:ph idx="1"/>
          </p:nvPr>
        </p:nvPicPr>
        <p:blipFill rotWithShape="1">
          <a:blip r:embed="rId2"/>
          <a:srcRect l="52105" t="48601" r="21079" b="17589"/>
          <a:stretch/>
        </p:blipFill>
        <p:spPr bwMode="auto">
          <a:xfrm>
            <a:off x="3159760" y="2184400"/>
            <a:ext cx="5151120" cy="33324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569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Recomendaciones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282084"/>
              </p:ext>
            </p:extLst>
          </p:nvPr>
        </p:nvGraphicFramePr>
        <p:xfrm>
          <a:off x="746760" y="1436468"/>
          <a:ext cx="105156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867502192"/>
                    </a:ext>
                  </a:extLst>
                </a:gridCol>
              </a:tblGrid>
              <a:tr h="2434492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2800" dirty="0">
                          <a:effectLst/>
                        </a:rPr>
                        <a:t>El Sistema de gestión</a:t>
                      </a:r>
                      <a:r>
                        <a:rPr lang="es-CO" sz="2800" baseline="0" dirty="0">
                          <a:effectLst/>
                        </a:rPr>
                        <a:t> de seguridad estatal (SSP) eje de la estrategias de seguridad operacional y percibido por la industria</a:t>
                      </a:r>
                      <a:endParaRPr lang="en-US" sz="280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2800" dirty="0">
                          <a:effectLst/>
                        </a:rPr>
                        <a:t>Prioridad a la armonización</a:t>
                      </a:r>
                      <a:r>
                        <a:rPr lang="es-CO" sz="2800" baseline="0" dirty="0">
                          <a:effectLst/>
                        </a:rPr>
                        <a:t> de los </a:t>
                      </a:r>
                      <a:r>
                        <a:rPr lang="es-CO" sz="2800" baseline="0" dirty="0" err="1">
                          <a:effectLst/>
                        </a:rPr>
                        <a:t>RACs</a:t>
                      </a:r>
                      <a:r>
                        <a:rPr lang="es-CO" sz="2800" baseline="0" dirty="0">
                          <a:effectLst/>
                        </a:rPr>
                        <a:t> con las LAR, como parte de las estrategias de integración regional , garantizando el </a:t>
                      </a:r>
                      <a:r>
                        <a:rPr lang="es-CO" sz="2800" dirty="0">
                          <a:effectLst/>
                        </a:rPr>
                        <a:t>cumplimiento de los Anexos de la OACI.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2800" dirty="0">
                          <a:effectLst/>
                        </a:rPr>
                        <a:t>Fortalecimiento</a:t>
                      </a:r>
                      <a:r>
                        <a:rPr lang="es-CO" sz="2800" baseline="0" dirty="0">
                          <a:effectLst/>
                        </a:rPr>
                        <a:t> institucional para aumentar el EI USOAP</a:t>
                      </a:r>
                      <a:endParaRPr lang="es-CO" sz="280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2800" dirty="0">
                          <a:effectLst/>
                        </a:rPr>
                        <a:t>La integración de los sistemas de información y la gestión de datos son esenciales para el monitoreo de la seguridad operacional y el análisis de riesgos basado en datos.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Establecer</a:t>
                      </a:r>
                      <a:r>
                        <a:rPr lang="es-CO" sz="2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escenarios para identificar y gestionar riesgos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73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380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503680"/>
            <a:ext cx="10378440" cy="467328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CO" dirty="0"/>
              <a:t>La gestión de la seguridad operacional en Colombia ha permitido ampliar la capacidad del sistema aeronáutico nacional y establecer las bases sobre las cuales se proyecta la consolidación del liderazgo en el mercado aeronáutico regional.</a:t>
            </a:r>
            <a:endParaRPr lang="en-US" dirty="0"/>
          </a:p>
          <a:p>
            <a:pPr lvl="0"/>
            <a:r>
              <a:rPr lang="es-CO" dirty="0"/>
              <a:t>El análisis de los datos de seguridad operacional reflejan correspondencia entre las categorías de sucesos de alto riesgo (HRC) identificadas en el GASP y los eventos ocurridos/reportados en Colombia. Tres taxonomías adicionales indican áreas de interés para la seguridad operacional.</a:t>
            </a:r>
            <a:endParaRPr lang="en-US" dirty="0"/>
          </a:p>
          <a:p>
            <a:pPr lvl="0"/>
            <a:r>
              <a:rPr lang="es-CO" dirty="0"/>
              <a:t>Las autoridades de aviación civil y de investigación de accidentes en Colombia han logrado avanzar de manera consistente en la consolidación del plan de acción correctivo de la auditoria USOAP 2017 y fortalecer la capacidad de vigilancia de la UAEAC.</a:t>
            </a:r>
            <a:endParaRPr lang="en-US" dirty="0"/>
          </a:p>
          <a:p>
            <a:pPr lvl="0"/>
            <a:r>
              <a:rPr lang="es-CO" dirty="0"/>
              <a:t>La gestión de riesgos operacionales durante y posterior a la emergencia sanitaria mundial derivada de la COVID-19, debe ser dinámica y adaptarse a las variables que evolucionan en los distintos escenarios del contexto mundial/regional/local. 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6DB6144-4126-4F4C-AD28-64E36F3E3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30" y="2188723"/>
            <a:ext cx="10222151" cy="3385125"/>
          </a:xfrm>
        </p:spPr>
        <p:txBody>
          <a:bodyPr/>
          <a:lstStyle/>
          <a:p>
            <a:pPr marL="0" indent="0" algn="ctr">
              <a:buNone/>
            </a:pPr>
            <a:r>
              <a:rPr lang="es-CO" b="1" i="1" dirty="0"/>
              <a:t>DESAFIOS DE SEGURIDAD OPERACIONAL PARA LA AVIACIÓN CIVIL EN COLOMBIA EN LA RUTA 2030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s-CO" dirty="0"/>
              <a:t> </a:t>
            </a:r>
            <a:r>
              <a:rPr lang="es-CO" sz="2000" dirty="0"/>
              <a:t>25 de Noviembre de 2020</a:t>
            </a:r>
          </a:p>
        </p:txBody>
      </p:sp>
    </p:spTree>
    <p:extLst>
      <p:ext uri="{BB962C8B-B14F-4D97-AF65-F5344CB8AC3E}">
        <p14:creationId xmlns:p14="http://schemas.microsoft.com/office/powerpoint/2010/main" val="3878271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B90B8CA-CA50-7948-93FB-8A34744C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8" y="1685408"/>
            <a:ext cx="10515600" cy="3487184"/>
          </a:xfrm>
        </p:spPr>
        <p:txBody>
          <a:bodyPr>
            <a:normAutofit/>
          </a:bodyPr>
          <a:lstStyle/>
          <a:p>
            <a:pPr algn="ctr"/>
            <a:r>
              <a:rPr lang="es-ES" sz="88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GRACIAS</a:t>
            </a:r>
            <a:endParaRPr lang="es-CO" sz="8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5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866943"/>
              </p:ext>
            </p:extLst>
          </p:nvPr>
        </p:nvGraphicFramePr>
        <p:xfrm>
          <a:off x="562708" y="2008554"/>
          <a:ext cx="10157680" cy="3579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7680">
                  <a:extLst>
                    <a:ext uri="{9D8B030D-6E8A-4147-A177-3AD203B41FA5}">
                      <a16:colId xmlns:a16="http://schemas.microsoft.com/office/drawing/2014/main" val="530817920"/>
                    </a:ext>
                  </a:extLst>
                </a:gridCol>
              </a:tblGrid>
              <a:tr h="35794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>
                          <a:effectLst/>
                        </a:rPr>
                        <a:t>Reducir tasas de accidentes e incidentes en Colombia.</a:t>
                      </a:r>
                      <a:endParaRPr lang="en-US" sz="1600" b="1" dirty="0">
                        <a:effectLst/>
                      </a:endParaRP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Enfoque</a:t>
                      </a:r>
                      <a:r>
                        <a:rPr lang="es-ES" sz="1600" baseline="0" dirty="0">
                          <a:effectLst/>
                        </a:rPr>
                        <a:t> en las </a:t>
                      </a:r>
                      <a:r>
                        <a:rPr lang="es-ES" sz="1600" dirty="0">
                          <a:effectLst/>
                        </a:rPr>
                        <a:t>categorías de alto riesgo (HRC) para el sistema aeronáutico contempladas por la OACI en el Global Aviation Safety Plan 2020 – 2022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600" b="1" baseline="0" dirty="0">
                          <a:effectLst/>
                        </a:rPr>
                        <a:t>Mejora constante en la Seguridad Operacional: </a:t>
                      </a:r>
                    </a:p>
                    <a:p>
                      <a:pPr marL="171450" marR="0" indent="-1714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>
                          <a:effectLst/>
                        </a:rPr>
                        <a:t>A</a:t>
                      </a:r>
                      <a:r>
                        <a:rPr lang="es-ES" sz="1600" dirty="0">
                          <a:effectLst/>
                        </a:rPr>
                        <a:t>decuación de la reglamentación aeronáutica</a:t>
                      </a:r>
                    </a:p>
                    <a:p>
                      <a:pPr marL="171450" marR="0" indent="-1714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Implementación efectiva de los elementos críticos del sistema estatal de vigilancia de la seguridad operacional</a:t>
                      </a:r>
                    </a:p>
                    <a:p>
                      <a:pPr marL="171450" marR="0" indent="-1714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Gestión de datos de seguridad operacional y la visión prospectiva hacía la gestión predictiva de riesgos.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>
                          <a:effectLst/>
                        </a:rPr>
                        <a:t>Propuesta para la gestión de riesgos en el contexto de la pandemia: </a:t>
                      </a:r>
                    </a:p>
                    <a:p>
                      <a:pPr marL="171450" marR="0" indent="-1714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u="sng" dirty="0">
                          <a:effectLst/>
                        </a:rPr>
                        <a:t>Recuperación económica</a:t>
                      </a:r>
                      <a:r>
                        <a:rPr lang="es-ES" sz="1600" dirty="0">
                          <a:effectLst/>
                        </a:rPr>
                        <a:t> reflejando un posible auge en el sistema aeronáutico</a:t>
                      </a:r>
                    </a:p>
                    <a:p>
                      <a:pPr marL="171450" marR="0" indent="-17145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u="sng" dirty="0">
                          <a:effectLst/>
                        </a:rPr>
                        <a:t>Coordinación de la industria</a:t>
                      </a:r>
                      <a:r>
                        <a:rPr lang="es-ES" sz="1600" dirty="0">
                          <a:effectLst/>
                        </a:rPr>
                        <a:t> que representa los esfuerzos conjuntos entre organizaciones internacionales, gobiernos regionales y locales, fabricantes de aeronaves, entre otros para hacer viable la operación en la nueva normalidad.</a:t>
                      </a:r>
                      <a:r>
                        <a:rPr lang="es-ES" sz="1600" u="sng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s-ES" sz="16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034" marR="8703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66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9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96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Objetivos</a:t>
            </a:r>
            <a:r>
              <a:rPr lang="en-US" sz="3600" b="1" dirty="0"/>
              <a:t> del Plan Mundial de </a:t>
            </a:r>
            <a:r>
              <a:rPr lang="en-US" sz="3600" b="1" dirty="0" err="1"/>
              <a:t>Seguridad</a:t>
            </a:r>
            <a:r>
              <a:rPr lang="en-US" sz="3600" b="1" dirty="0"/>
              <a:t> </a:t>
            </a:r>
            <a:r>
              <a:rPr lang="en-US" sz="3600" b="1" dirty="0" err="1"/>
              <a:t>Operacional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680" y="2113279"/>
            <a:ext cx="10358120" cy="4063683"/>
          </a:xfrm>
        </p:spPr>
        <p:txBody>
          <a:bodyPr>
            <a:normAutofit/>
          </a:bodyPr>
          <a:lstStyle/>
          <a:p>
            <a:r>
              <a:rPr lang="es-CO" b="1" dirty="0"/>
              <a:t>Reducción </a:t>
            </a:r>
            <a:r>
              <a:rPr lang="es-CO" dirty="0"/>
              <a:t>continua de los </a:t>
            </a:r>
            <a:r>
              <a:rPr lang="es-CO" b="1" dirty="0"/>
              <a:t>riesgos </a:t>
            </a:r>
            <a:r>
              <a:rPr lang="es-CO" dirty="0"/>
              <a:t>de seguridad operacional.</a:t>
            </a:r>
            <a:endParaRPr lang="en-US" dirty="0"/>
          </a:p>
          <a:p>
            <a:r>
              <a:rPr lang="es-CO" dirty="0"/>
              <a:t>Fortalecimiento de las capacidades de </a:t>
            </a:r>
            <a:r>
              <a:rPr lang="es-CO" b="1" dirty="0"/>
              <a:t>vigilancia de la seguridad operacional </a:t>
            </a:r>
            <a:r>
              <a:rPr lang="es-CO" dirty="0"/>
              <a:t>(EI USOAP) </a:t>
            </a:r>
            <a:endParaRPr lang="en-US" dirty="0"/>
          </a:p>
          <a:p>
            <a:r>
              <a:rPr lang="es-CO" dirty="0"/>
              <a:t>Programas Estatales de Seguridad Operacional (SSP) </a:t>
            </a:r>
            <a:r>
              <a:rPr lang="es-CO" b="1" dirty="0"/>
              <a:t>eficaces</a:t>
            </a:r>
            <a:r>
              <a:rPr lang="es-CO" dirty="0"/>
              <a:t>.</a:t>
            </a:r>
            <a:endParaRPr lang="en-US" dirty="0"/>
          </a:p>
          <a:p>
            <a:r>
              <a:rPr lang="es-CO" b="1" dirty="0"/>
              <a:t>Colaboración</a:t>
            </a:r>
            <a:r>
              <a:rPr lang="es-CO" dirty="0"/>
              <a:t> a nivel regional y mejorar la seguridad operacional.</a:t>
            </a:r>
            <a:endParaRPr lang="en-US" dirty="0"/>
          </a:p>
          <a:p>
            <a:r>
              <a:rPr lang="es-CO" dirty="0"/>
              <a:t>Uso de los programas de la industria </a:t>
            </a:r>
          </a:p>
          <a:p>
            <a:r>
              <a:rPr lang="es-CO" dirty="0"/>
              <a:t>Infraestructura apropiada para apoyar unas operaciones seguras (GANP)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8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905827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Categorías</a:t>
            </a:r>
            <a:r>
              <a:rPr lang="en-US" b="1" dirty="0"/>
              <a:t> de Alto </a:t>
            </a:r>
            <a:r>
              <a:rPr lang="en-US" b="1" dirty="0" err="1"/>
              <a:t>Riesgo</a:t>
            </a:r>
            <a:r>
              <a:rPr lang="en-US" b="1" dirty="0"/>
              <a:t> (HRC) del GASP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2505"/>
            <a:ext cx="10515600" cy="3081655"/>
          </a:xfrm>
        </p:spPr>
        <p:txBody>
          <a:bodyPr/>
          <a:lstStyle/>
          <a:p>
            <a:r>
              <a:rPr lang="es-CO" dirty="0"/>
              <a:t>Impacto contra el suelo sin pérdida de control (CFIT)</a:t>
            </a:r>
            <a:endParaRPr lang="en-US" dirty="0"/>
          </a:p>
          <a:p>
            <a:r>
              <a:rPr lang="es-CO" dirty="0"/>
              <a:t>Pérdida de control en vuelo (LOC-I)</a:t>
            </a:r>
            <a:endParaRPr lang="en-US" dirty="0"/>
          </a:p>
          <a:p>
            <a:r>
              <a:rPr lang="es-CO" dirty="0"/>
              <a:t>Colisión en vuelo (MAC)</a:t>
            </a:r>
            <a:endParaRPr lang="en-US" dirty="0"/>
          </a:p>
          <a:p>
            <a:r>
              <a:rPr lang="es-CO" dirty="0"/>
              <a:t>Salidas de pista (RE)</a:t>
            </a:r>
            <a:endParaRPr lang="en-US" dirty="0"/>
          </a:p>
          <a:p>
            <a:r>
              <a:rPr lang="es-CO" dirty="0"/>
              <a:t>Incursión en la pista (RI)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2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Grp="1"/>
          </p:cNvPicPr>
          <p:nvPr>
            <p:ph idx="1"/>
          </p:nvPr>
        </p:nvPicPr>
        <p:blipFill rotWithShape="1">
          <a:blip r:embed="rId2"/>
          <a:srcRect l="28343" t="28376" r="11236" b="13665"/>
          <a:stretch/>
        </p:blipFill>
        <p:spPr bwMode="auto">
          <a:xfrm>
            <a:off x="2033186" y="1200665"/>
            <a:ext cx="7861467" cy="42398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4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Grp="1"/>
          </p:cNvPicPr>
          <p:nvPr>
            <p:ph idx="1"/>
          </p:nvPr>
        </p:nvPicPr>
        <p:blipFill rotWithShape="1">
          <a:blip r:embed="rId2"/>
          <a:srcRect l="28173" t="28074" r="11575" b="13061"/>
          <a:stretch/>
        </p:blipFill>
        <p:spPr bwMode="auto">
          <a:xfrm>
            <a:off x="2176261" y="1238648"/>
            <a:ext cx="7839478" cy="4306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072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D8F16B2-518F-4466-A0FD-9C2E693E087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5833" t="36520" r="29881" b="12113"/>
          <a:stretch/>
        </p:blipFill>
        <p:spPr>
          <a:xfrm>
            <a:off x="1747520" y="904240"/>
            <a:ext cx="8422639" cy="48463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921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0891"/>
            <a:ext cx="10591800" cy="1230630"/>
          </a:xfrm>
        </p:spPr>
        <p:txBody>
          <a:bodyPr>
            <a:noAutofit/>
          </a:bodyPr>
          <a:lstStyle/>
          <a:p>
            <a:pPr algn="ctr"/>
            <a:r>
              <a:rPr lang="es-CO" sz="3200" b="1" i="1" dirty="0"/>
              <a:t>Tasa de accidentalidad aviación civil en Colombia – 2000 a 2019</a:t>
            </a:r>
            <a:br>
              <a:rPr lang="en-US" sz="3200" dirty="0"/>
            </a:br>
            <a:r>
              <a:rPr lang="es-CO" sz="3200" b="1" i="1" dirty="0"/>
              <a:t>(Número de accidentes por cada cien mil salidas)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Imagen 2"/>
          <p:cNvPicPr>
            <a:picLocks noGrp="1"/>
          </p:cNvPicPr>
          <p:nvPr>
            <p:ph idx="1"/>
          </p:nvPr>
        </p:nvPicPr>
        <p:blipFill rotWithShape="1">
          <a:blip r:embed="rId2"/>
          <a:srcRect l="36321" t="28979" r="20909" b="29060"/>
          <a:stretch/>
        </p:blipFill>
        <p:spPr bwMode="auto">
          <a:xfrm>
            <a:off x="2682240" y="2117408"/>
            <a:ext cx="7142479" cy="389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2920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B0322994A36649A87FE5461A90E0BD" ma:contentTypeVersion="1" ma:contentTypeDescription="Create a new document." ma:contentTypeScope="" ma:versionID="1725b4ff0e0c91e59f53b97b8f7134b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129128-EF33-4038-AF98-F8F07064DDD4}"/>
</file>

<file path=customXml/itemProps2.xml><?xml version="1.0" encoding="utf-8"?>
<ds:datastoreItem xmlns:ds="http://schemas.openxmlformats.org/officeDocument/2006/customXml" ds:itemID="{C3C43984-C6D3-4BE2-BE02-6BCD8B3FAF27}"/>
</file>

<file path=customXml/itemProps3.xml><?xml version="1.0" encoding="utf-8"?>
<ds:datastoreItem xmlns:ds="http://schemas.openxmlformats.org/officeDocument/2006/customXml" ds:itemID="{60EDB4B9-D96E-4FF7-A163-B10152D1607F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644</Words>
  <Application>Microsoft Office PowerPoint</Application>
  <PresentationFormat>Panorámica</PresentationFormat>
  <Paragraphs>51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Objetivos del Plan Mundial de Seguridad Operacional</vt:lpstr>
      <vt:lpstr>Categorías de Alto Riesgo (HRC) del GASP</vt:lpstr>
      <vt:lpstr>Presentación de PowerPoint</vt:lpstr>
      <vt:lpstr>Presentación de PowerPoint</vt:lpstr>
      <vt:lpstr>Presentación de PowerPoint</vt:lpstr>
      <vt:lpstr>Tasa de accidentalidad aviación civil en Colombia – 2000 a 2019 (Número de accidentes por cada cien mil salidas) </vt:lpstr>
      <vt:lpstr>Tasa de fatalidades por millón de operaciones aviación civil en Colombia  (Número de víctimas fatales por cada millón de operaciones) </vt:lpstr>
      <vt:lpstr>Presentación de PowerPoint</vt:lpstr>
      <vt:lpstr>Presentación de PowerPoint</vt:lpstr>
      <vt:lpstr> Proyecciones de la industria aeronáutica en el contexto de la COVID-19  </vt:lpstr>
      <vt:lpstr>Escenario de buena recuperación económica con adecuada coordinación de la industria </vt:lpstr>
      <vt:lpstr>Escenario de buena recuperación económica y deficiente coordinación de la industria</vt:lpstr>
      <vt:lpstr>Escenario de recesión económica y deficiente coordinación de la industria </vt:lpstr>
      <vt:lpstr>Escenario de recesión económica y adecuada coordinación de la industria</vt:lpstr>
      <vt:lpstr>Recomendaciones</vt:lpstr>
      <vt:lpstr>Resumen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OPERACIONAL</dc:title>
  <dc:creator>Microsoft Office User</dc:creator>
  <cp:lastModifiedBy>Luz Melba Castañeda Lizarazo</cp:lastModifiedBy>
  <cp:revision>19</cp:revision>
  <dcterms:created xsi:type="dcterms:W3CDTF">2020-11-20T15:30:23Z</dcterms:created>
  <dcterms:modified xsi:type="dcterms:W3CDTF">2020-11-25T18:44:37Z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0x01010022B0322994A36649A87FE5461A90E0BD</vt:lpwstr>
  </property>
</Properties>
</file>